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2" r:id="rId2"/>
    <p:sldId id="259" r:id="rId3"/>
    <p:sldId id="269" r:id="rId4"/>
    <p:sldId id="268" r:id="rId5"/>
    <p:sldId id="279" r:id="rId6"/>
    <p:sldId id="266" r:id="rId7"/>
    <p:sldId id="275" r:id="rId8"/>
    <p:sldId id="277" r:id="rId9"/>
    <p:sldId id="278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4E95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76" autoAdjust="0"/>
    <p:restoredTop sz="96247" autoAdjust="0"/>
  </p:normalViewPr>
  <p:slideViewPr>
    <p:cSldViewPr snapToGrid="0">
      <p:cViewPr varScale="1">
        <p:scale>
          <a:sx n="124" d="100"/>
          <a:sy n="124" d="100"/>
        </p:scale>
        <p:origin x="48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8B0C92-60CA-455E-BD1C-71035F85B4A7}" type="datetimeFigureOut">
              <a:rPr lang="en-US" smtClean="0"/>
              <a:t>6/12/26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CA8D82-E121-4F90-B8EA-2FEF3FEE7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962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CA8D82-E121-4F90-B8EA-2FEF3FEE736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644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6AAC1-36F9-EEA1-511D-8D088CDB53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F8A039-3991-C0CD-087D-40F69779E8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FEAB9B-D90C-482F-A093-BF7BD575E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2DE3-03DB-4C69-9836-BA5894561F3D}" type="datetimeFigureOut">
              <a:rPr lang="en-US" smtClean="0"/>
              <a:t>6/12/26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4453D-6CEA-23C2-E235-F10ABB104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8070B1-77CE-FA75-0E72-683F07D19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CE7F-035E-4A9D-B676-0F6C80124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401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98E36-98F4-802F-5AAF-E3B8C550B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A96D97-996D-9935-6EDE-961EAAC746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A4DBC5-4B46-7BE3-95DF-C33373555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2DE3-03DB-4C69-9836-BA5894561F3D}" type="datetimeFigureOut">
              <a:rPr lang="en-US" smtClean="0"/>
              <a:t>6/12/26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D1126-3618-6CE7-B7B1-7599D3013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9D5076-E783-7DC7-84E8-F9047F58A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CE7F-035E-4A9D-B676-0F6C80124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308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3D15C9-3F63-59C0-0DF9-2CDE90D328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05D27A-F65E-06BD-9C60-B313CB3DDD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198625-D3D5-1128-235C-FD9A1A9F8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2DE3-03DB-4C69-9836-BA5894561F3D}" type="datetimeFigureOut">
              <a:rPr lang="en-US" smtClean="0"/>
              <a:t>6/12/26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4E4A7E-7930-5285-D180-A68292088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ED435B-94E9-D26C-8F41-022308471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CE7F-035E-4A9D-B676-0F6C80124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701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C92D6-F463-BA29-8EAE-8589AE496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E3D161-8B4B-3732-28D2-1838BA1C6C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1D8153-205F-7852-317B-C8570FB36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2DE3-03DB-4C69-9836-BA5894561F3D}" type="datetimeFigureOut">
              <a:rPr lang="en-US" smtClean="0"/>
              <a:t>6/12/26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F4501-C99C-6F2F-CA33-8E75139E1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BCC37A-3A63-0F10-4B0B-3037D1E6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CE7F-035E-4A9D-B676-0F6C80124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582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D99F4-C59B-8E54-F344-5808B8A7F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A9DBDE-D1C5-70B5-2FEB-CA33F5248B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B68FD3-AF50-C29E-EA83-7C0FA028E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2DE3-03DB-4C69-9836-BA5894561F3D}" type="datetimeFigureOut">
              <a:rPr lang="en-US" smtClean="0"/>
              <a:t>6/12/26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46B68A-F5E2-3F73-6EEF-B18A94BE0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69E920-E61F-2A5D-EA47-299DBDAB4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CE7F-035E-4A9D-B676-0F6C80124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806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3B0C0-17C8-3237-8AFB-520EFB06B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42506-C3D9-A56C-5D71-3455E28451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DBE5AA-5E86-9DCE-1120-D83841C031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9050A8-0D9E-070D-9E50-E830A62A8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2DE3-03DB-4C69-9836-BA5894561F3D}" type="datetimeFigureOut">
              <a:rPr lang="en-US" smtClean="0"/>
              <a:t>6/12/26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138BDE-3ED5-EBF0-3394-CE760A738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332548-7D92-6CCA-9949-F0C89DBB2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CE7F-035E-4A9D-B676-0F6C80124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676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9F8FF-EE0A-11A5-7753-34F9D692F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BEAF17-F4A5-A9BF-D79A-53561C4A14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5DF488-1914-AFF1-1868-927D1056CE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8FBA4C-B6A9-CE79-D2C0-70F602AA89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6FDF4C-E3C6-DD56-9CE7-8B73FBD19F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C59B88-CA69-10B3-DF1D-B59AC6E6A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2DE3-03DB-4C69-9836-BA5894561F3D}" type="datetimeFigureOut">
              <a:rPr lang="en-US" smtClean="0"/>
              <a:t>6/12/26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FB8219-8C16-14B9-181A-B66F2EC39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70CFA5-B380-145E-97B9-DFD388AA0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CE7F-035E-4A9D-B676-0F6C80124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207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B9BD8-0C4E-61DA-9912-286C37487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2466E6-F38C-49B1-5C01-F2068C30C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2DE3-03DB-4C69-9836-BA5894561F3D}" type="datetimeFigureOut">
              <a:rPr lang="en-US" smtClean="0"/>
              <a:t>6/12/26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908067-2AA0-AD77-13C5-B59876418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74EDDF-58F1-5B6B-F16A-85E0707AC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CE7F-035E-4A9D-B676-0F6C80124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621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9C690F-2B0F-BD3E-9308-D68D8B5B7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2DE3-03DB-4C69-9836-BA5894561F3D}" type="datetimeFigureOut">
              <a:rPr lang="en-US" smtClean="0"/>
              <a:t>6/12/26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F423A9-44C7-D9B1-4825-450A020E6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12A53-E92E-ACB3-8C22-8BEADFB13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CE7F-035E-4A9D-B676-0F6C80124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65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033E1-40AA-C758-559D-6F223375A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25E06-B49D-6AE0-4353-5ECA55A1A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5B0C6A-E7CF-EBBC-14F5-F83363CBE3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F1219A-A95F-565A-009A-3553729BD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2DE3-03DB-4C69-9836-BA5894561F3D}" type="datetimeFigureOut">
              <a:rPr lang="en-US" smtClean="0"/>
              <a:t>6/12/26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BF5B84-D31F-1423-4BA9-A1F645872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4657F9-2ACF-B663-2E0C-870140E79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CE7F-035E-4A9D-B676-0F6C80124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209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485D5-401A-1232-00D7-226C8D490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292DF01-B94C-FAC9-39D5-734E323A6E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9801C7-393B-9DD7-7B32-6C9DE864FB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F41B94-9D27-E390-2D20-B5F3BB8CB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2DE3-03DB-4C69-9836-BA5894561F3D}" type="datetimeFigureOut">
              <a:rPr lang="en-US" smtClean="0"/>
              <a:t>6/12/26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DD9F70-EFB0-D585-639F-917A1D2A7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7C50EB-77E6-ADAF-8842-5DF89FF4B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DCCE7F-035E-4A9D-B676-0F6C80124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331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030044-2FAC-76BB-4785-E0CB40718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326F02-46C0-2AD1-8C1B-AB879B67B0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E21889-C260-AE14-10F1-5874D47102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9E2DE3-03DB-4C69-9836-BA5894561F3D}" type="datetimeFigureOut">
              <a:rPr lang="en-US" smtClean="0"/>
              <a:t>6/12/26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9D93D-E2D1-5CE5-DE21-2A3287847A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36F0B5-B3EE-41B8-1627-D400CA606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DCCE7F-035E-4A9D-B676-0F6C80124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460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roshalimaging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56F299-AAE4-A6CA-6CB5-3BA2CEF654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Client Portal Walkthrough</a:t>
            </a:r>
          </a:p>
        </p:txBody>
      </p:sp>
      <p:pic>
        <p:nvPicPr>
          <p:cNvPr id="4" name="Picture 3" descr="A blue and white logo&#10;&#10;AI-generated content may be incorrect.">
            <a:extLst>
              <a:ext uri="{FF2B5EF4-FFF2-40B4-BE49-F238E27FC236}">
                <a16:creationId xmlns:a16="http://schemas.microsoft.com/office/drawing/2014/main" id="{6A911B70-148D-004A-E62F-A1AA05FC4B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6924" y="6231686"/>
            <a:ext cx="1575076" cy="60405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7DFB4E-6BB8-ECCA-7E74-99C2CE652A90}"/>
              </a:ext>
            </a:extLst>
          </p:cNvPr>
          <p:cNvSpPr txBox="1"/>
          <p:nvPr/>
        </p:nvSpPr>
        <p:spPr>
          <a:xfrm>
            <a:off x="1093025" y="4875589"/>
            <a:ext cx="10005951" cy="14582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8F300A-3616-AE79-DDBF-6BFF9D368907}"/>
              </a:ext>
            </a:extLst>
          </p:cNvPr>
          <p:cNvSpPr txBox="1"/>
          <p:nvPr/>
        </p:nvSpPr>
        <p:spPr>
          <a:xfrm>
            <a:off x="1245425" y="5027989"/>
            <a:ext cx="10005951" cy="14582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kern="1200" dirty="0">
                <a:latin typeface="+mn-lt"/>
                <a:ea typeface="+mn-ea"/>
                <a:cs typeface="+mn-cs"/>
              </a:rPr>
              <a:t>Date</a:t>
            </a:r>
            <a:r>
              <a:rPr lang="en-US" sz="2400" dirty="0"/>
              <a:t>: 6/12/26  </a:t>
            </a:r>
            <a:endParaRPr lang="en-US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4983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3C48B49-6135-48B6-AC0F-97E5D8D1F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8" y="4374554"/>
            <a:ext cx="12192007" cy="248344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40655" y="4374554"/>
            <a:ext cx="4051344" cy="2483446"/>
          </a:xfrm>
          <a:prstGeom prst="rect">
            <a:avLst/>
          </a:prstGeom>
          <a:gradFill>
            <a:gsLst>
              <a:gs pos="4000">
                <a:schemeClr val="accent1">
                  <a:alpha val="21000"/>
                </a:schemeClr>
              </a:gs>
              <a:gs pos="83000">
                <a:schemeClr val="accent1">
                  <a:lumMod val="50000"/>
                  <a:alpha val="61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56AC18-FB41-4977-8B0C-F5082335A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4379429"/>
            <a:ext cx="12191984" cy="1953928"/>
          </a:xfrm>
          <a:prstGeom prst="rect">
            <a:avLst/>
          </a:prstGeom>
          <a:gradFill>
            <a:gsLst>
              <a:gs pos="32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alpha val="5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8" y="4380927"/>
            <a:ext cx="12192000" cy="2019443"/>
          </a:xfrm>
          <a:prstGeom prst="rect">
            <a:avLst/>
          </a:prstGeom>
          <a:gradFill>
            <a:gsLst>
              <a:gs pos="32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45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ue and white logo&#10;&#10;AI-generated content may be incorrect.">
            <a:extLst>
              <a:ext uri="{FF2B5EF4-FFF2-40B4-BE49-F238E27FC236}">
                <a16:creationId xmlns:a16="http://schemas.microsoft.com/office/drawing/2014/main" id="{2FC922F6-D8D0-365A-816A-60C168494C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180" y="756025"/>
            <a:ext cx="7261624" cy="278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869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B83FBB-6E41-227C-C809-BAABAC578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9E73A9D5-77A5-4E85-B398-9DFFA0606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A1580AB-3CF4-D477-3F85-FDE3934F2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6D94F6A-AFFC-6092-227B-4B5E1F928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3F3B677C-32EB-E8F9-EF69-6737D4A3C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DB55822-C1CB-1835-151B-BA0E98CCA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D1E3E6-DEE9-4998-2ECD-ED1CBBACB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346" y="277869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Sign In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BB852B-EEA0-9ED5-D459-9261763CA196}"/>
              </a:ext>
            </a:extLst>
          </p:cNvPr>
          <p:cNvSpPr/>
          <p:nvPr/>
        </p:nvSpPr>
        <p:spPr>
          <a:xfrm>
            <a:off x="10290671" y="-6691"/>
            <a:ext cx="1901325" cy="16041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blue and white logo&#10;&#10;AI-generated content may be incorrect.">
            <a:extLst>
              <a:ext uri="{FF2B5EF4-FFF2-40B4-BE49-F238E27FC236}">
                <a16:creationId xmlns:a16="http://schemas.microsoft.com/office/drawing/2014/main" id="{EBD4F9C3-7820-C81C-B924-607CC24C52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795" y="491318"/>
            <a:ext cx="1575076" cy="60405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C8B573-6773-E125-7E94-ECD9481D455C}"/>
              </a:ext>
            </a:extLst>
          </p:cNvPr>
          <p:cNvSpPr txBox="1"/>
          <p:nvPr/>
        </p:nvSpPr>
        <p:spPr>
          <a:xfrm>
            <a:off x="103983" y="1705452"/>
            <a:ext cx="5012861" cy="12076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Sign In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Visit the Client Portal website and click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Sign In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2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https://portal.roshalimaging.com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Enter your email address and password (provided by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Roshal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F03B8F2-50CD-8BC1-316F-41488D960B47}"/>
              </a:ext>
            </a:extLst>
          </p:cNvPr>
          <p:cNvSpPr/>
          <p:nvPr/>
        </p:nvSpPr>
        <p:spPr>
          <a:xfrm>
            <a:off x="173413" y="1925304"/>
            <a:ext cx="170226" cy="17022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061D8A5-0AA6-3C62-1DB5-9048537B991F}"/>
              </a:ext>
            </a:extLst>
          </p:cNvPr>
          <p:cNvSpPr/>
          <p:nvPr/>
        </p:nvSpPr>
        <p:spPr>
          <a:xfrm>
            <a:off x="173413" y="2480876"/>
            <a:ext cx="170226" cy="17022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2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0EE7565-1C54-134E-F6C5-B510F79007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69" t="10907" r="22062" b="15291"/>
          <a:stretch/>
        </p:blipFill>
        <p:spPr bwMode="auto">
          <a:xfrm>
            <a:off x="7957190" y="2294627"/>
            <a:ext cx="3218858" cy="413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1323EDCD-7C2A-BAC5-5CBC-4805248C3791}"/>
              </a:ext>
            </a:extLst>
          </p:cNvPr>
          <p:cNvSpPr/>
          <p:nvPr/>
        </p:nvSpPr>
        <p:spPr>
          <a:xfrm>
            <a:off x="9566619" y="2665281"/>
            <a:ext cx="170226" cy="17022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8381B7-DE1A-E39B-85F3-E8D0EAA3D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29" y="3253074"/>
            <a:ext cx="6877050" cy="33443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6274C6F-5FBD-900B-D8E0-D4208DF3AFA7}"/>
              </a:ext>
            </a:extLst>
          </p:cNvPr>
          <p:cNvSpPr/>
          <p:nvPr/>
        </p:nvSpPr>
        <p:spPr>
          <a:xfrm>
            <a:off x="6240560" y="4687524"/>
            <a:ext cx="170226" cy="17022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615948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829B1A-DC4E-043F-F464-65FDC068D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1F5D772C-A9E9-B1D5-4B3E-47DC7D0AD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81D9D09-9BD3-9441-B4F6-5CB3A25C9B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461" y="1660588"/>
            <a:ext cx="7190758" cy="3255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A screenshot of a contact form&#10;&#10;AI-generated content may be incorrect.">
            <a:extLst>
              <a:ext uri="{FF2B5EF4-FFF2-40B4-BE49-F238E27FC236}">
                <a16:creationId xmlns:a16="http://schemas.microsoft.com/office/drawing/2014/main" id="{CAEF258B-B1A0-1E89-AE4B-5FEC3D5D43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164" y="4308922"/>
            <a:ext cx="1924865" cy="23428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8330A123-0005-CFAE-5832-B0DD6C7EFF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7BB6550-042D-62FB-B8F0-5A944E8165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89C3AD1-BA10-C157-E218-EA3E45FE1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A6E1C6E-48D7-F9E4-0E2A-1EC938F58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42569BE-74E7-F12E-68F6-CC1C21917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346" y="277869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Order Home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9196C06-A79E-452F-7E55-98A692219CCA}"/>
              </a:ext>
            </a:extLst>
          </p:cNvPr>
          <p:cNvSpPr/>
          <p:nvPr/>
        </p:nvSpPr>
        <p:spPr>
          <a:xfrm>
            <a:off x="10290671" y="-6691"/>
            <a:ext cx="1901325" cy="16041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blue and white logo&#10;&#10;AI-generated content may be incorrect.">
            <a:extLst>
              <a:ext uri="{FF2B5EF4-FFF2-40B4-BE49-F238E27FC236}">
                <a16:creationId xmlns:a16="http://schemas.microsoft.com/office/drawing/2014/main" id="{7405F490-6378-E8EE-5909-99192212CB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795" y="491318"/>
            <a:ext cx="1575076" cy="60405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424ACB5-0E10-FE01-7A34-0FC9FC8E3EBC}"/>
              </a:ext>
            </a:extLst>
          </p:cNvPr>
          <p:cNvSpPr txBox="1"/>
          <p:nvPr/>
        </p:nvSpPr>
        <p:spPr>
          <a:xfrm>
            <a:off x="97528" y="1581299"/>
            <a:ext cx="4771541" cy="42093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Order Home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place an order for a specific service, navigate to the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Order Home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 on your left side menu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Enter in the necessary information</a:t>
            </a:r>
          </a:p>
          <a:p>
            <a:pPr lvl="2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MRN</a:t>
            </a:r>
          </a:p>
          <a:p>
            <a:pPr lvl="2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Service Type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(Ultrasound, ECHO, etc)</a:t>
            </a: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2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Service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(Service related to service type)</a:t>
            </a: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2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Any additional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Notes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Click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Add Service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add additional services to your order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Click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Clear Order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erase the information you entered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Click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Confirm Order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place it</a:t>
            </a:r>
          </a:p>
          <a:p>
            <a:pPr lvl="2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Confirm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order details and add in a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Contact Name</a:t>
            </a:r>
          </a:p>
          <a:p>
            <a:pPr lvl="2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Click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Submit Order</a:t>
            </a:r>
          </a:p>
          <a:p>
            <a:pPr lvl="3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Once the order is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successfully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placed a popup will confirm this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620E599-ED7D-CBC8-FB38-90FCEF6A2AE5}"/>
              </a:ext>
            </a:extLst>
          </p:cNvPr>
          <p:cNvSpPr/>
          <p:nvPr/>
        </p:nvSpPr>
        <p:spPr>
          <a:xfrm>
            <a:off x="169289" y="1960009"/>
            <a:ext cx="170226" cy="17022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C045F81-5724-DBBD-4C64-035BDFC9A568}"/>
              </a:ext>
            </a:extLst>
          </p:cNvPr>
          <p:cNvSpPr/>
          <p:nvPr/>
        </p:nvSpPr>
        <p:spPr>
          <a:xfrm>
            <a:off x="169289" y="2407164"/>
            <a:ext cx="170226" cy="17022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9AA9340-7200-8D0D-BE96-344C92778391}"/>
              </a:ext>
            </a:extLst>
          </p:cNvPr>
          <p:cNvSpPr/>
          <p:nvPr/>
        </p:nvSpPr>
        <p:spPr>
          <a:xfrm>
            <a:off x="169289" y="4193302"/>
            <a:ext cx="170226" cy="17022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0D84C4B-EC91-0754-2CC2-9DD386D2F176}"/>
              </a:ext>
            </a:extLst>
          </p:cNvPr>
          <p:cNvSpPr/>
          <p:nvPr/>
        </p:nvSpPr>
        <p:spPr>
          <a:xfrm>
            <a:off x="169289" y="3756040"/>
            <a:ext cx="170226" cy="17022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5480BD2-409A-BF37-A170-A88B8CD645C5}"/>
              </a:ext>
            </a:extLst>
          </p:cNvPr>
          <p:cNvSpPr/>
          <p:nvPr/>
        </p:nvSpPr>
        <p:spPr>
          <a:xfrm>
            <a:off x="612036" y="4744081"/>
            <a:ext cx="170226" cy="170226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46D81CF-275D-1EA2-E8E8-5F38868958CA}"/>
              </a:ext>
            </a:extLst>
          </p:cNvPr>
          <p:cNvSpPr/>
          <p:nvPr/>
        </p:nvSpPr>
        <p:spPr>
          <a:xfrm>
            <a:off x="168944" y="4487948"/>
            <a:ext cx="170226" cy="17022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5</a:t>
            </a:r>
          </a:p>
        </p:txBody>
      </p:sp>
      <p:pic>
        <p:nvPicPr>
          <p:cNvPr id="34" name="Picture 3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64ADDEB-3146-F7E4-BBAA-C6ED839181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1" t="4244" r="1491" b="2392"/>
          <a:stretch>
            <a:fillRect/>
          </a:stretch>
        </p:blipFill>
        <p:spPr>
          <a:xfrm>
            <a:off x="9242612" y="4766393"/>
            <a:ext cx="2483224" cy="1885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E4AE4734-35BA-152B-24DE-97AAD37B639E}"/>
              </a:ext>
            </a:extLst>
          </p:cNvPr>
          <p:cNvSpPr/>
          <p:nvPr/>
        </p:nvSpPr>
        <p:spPr>
          <a:xfrm>
            <a:off x="7274721" y="5946741"/>
            <a:ext cx="170226" cy="170226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F7D89BF0-0BAF-8307-889F-8DF0F1815535}"/>
              </a:ext>
            </a:extLst>
          </p:cNvPr>
          <p:cNvSpPr/>
          <p:nvPr/>
        </p:nvSpPr>
        <p:spPr>
          <a:xfrm>
            <a:off x="612036" y="5025159"/>
            <a:ext cx="170226" cy="170226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827C54E-83DD-8EEE-8A95-4E7993D5474B}"/>
              </a:ext>
            </a:extLst>
          </p:cNvPr>
          <p:cNvSpPr/>
          <p:nvPr/>
        </p:nvSpPr>
        <p:spPr>
          <a:xfrm>
            <a:off x="1066418" y="5292350"/>
            <a:ext cx="170226" cy="170226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2936351A-CF91-547E-D1A5-CD23CF897DD5}"/>
              </a:ext>
            </a:extLst>
          </p:cNvPr>
          <p:cNvSpPr/>
          <p:nvPr/>
        </p:nvSpPr>
        <p:spPr>
          <a:xfrm>
            <a:off x="11078278" y="5229788"/>
            <a:ext cx="170226" cy="170226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B0F7515C-E3A1-3C24-D43C-C9F92D88E4B6}"/>
              </a:ext>
            </a:extLst>
          </p:cNvPr>
          <p:cNvSpPr/>
          <p:nvPr/>
        </p:nvSpPr>
        <p:spPr>
          <a:xfrm>
            <a:off x="8316803" y="6363503"/>
            <a:ext cx="170226" cy="170226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DA6C3BA6-3637-CDCD-7FBB-764A6AB28119}"/>
              </a:ext>
            </a:extLst>
          </p:cNvPr>
          <p:cNvSpPr/>
          <p:nvPr/>
        </p:nvSpPr>
        <p:spPr>
          <a:xfrm>
            <a:off x="6230930" y="3757697"/>
            <a:ext cx="170226" cy="17022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1EE9F4E-AE9B-3B0B-FB41-2583AE4C3240}"/>
              </a:ext>
            </a:extLst>
          </p:cNvPr>
          <p:cNvSpPr/>
          <p:nvPr/>
        </p:nvSpPr>
        <p:spPr>
          <a:xfrm>
            <a:off x="5612184" y="2127919"/>
            <a:ext cx="170226" cy="17022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DA50ADE-1B20-A09B-37B0-D0057F9AE010}"/>
              </a:ext>
            </a:extLst>
          </p:cNvPr>
          <p:cNvSpPr/>
          <p:nvPr/>
        </p:nvSpPr>
        <p:spPr>
          <a:xfrm>
            <a:off x="6856224" y="2588276"/>
            <a:ext cx="170226" cy="17022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5AE59F0-495E-B868-DA06-C397909E9B0F}"/>
              </a:ext>
            </a:extLst>
          </p:cNvPr>
          <p:cNvSpPr/>
          <p:nvPr/>
        </p:nvSpPr>
        <p:spPr>
          <a:xfrm>
            <a:off x="6856224" y="3757697"/>
            <a:ext cx="170226" cy="17022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0AD10A5-1FCA-ECF1-0923-6A3B08C2E350}"/>
              </a:ext>
            </a:extLst>
          </p:cNvPr>
          <p:cNvSpPr/>
          <p:nvPr/>
        </p:nvSpPr>
        <p:spPr>
          <a:xfrm>
            <a:off x="7481519" y="3768044"/>
            <a:ext cx="170226" cy="17022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024482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5B5045-222D-FCE8-132C-B287759A2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8CDB557E-BF8C-4533-1B11-004074E44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78D9332-B668-0EA3-E9DA-5E40ED59C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099" y="1604123"/>
            <a:ext cx="7772400" cy="3771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6CE8DEA-30C7-394C-2F31-EBC30D56F8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112" y="4164897"/>
            <a:ext cx="4661196" cy="24356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886BD14F-24A8-1293-E193-F96A4CE52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EC0BE4D-F934-8B5A-F6FF-7190A8D1BF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0ABA324-E3E9-D4D7-4220-5B724AA369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DBD4019-C921-D3DD-2957-F381442EB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4F72B90-9750-D00C-FD6B-2A7866CA4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346" y="277869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Recent Orders &amp; Active Orders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30E6138-5AC7-AF6F-7D39-7B65C804117C}"/>
              </a:ext>
            </a:extLst>
          </p:cNvPr>
          <p:cNvSpPr/>
          <p:nvPr/>
        </p:nvSpPr>
        <p:spPr>
          <a:xfrm>
            <a:off x="10290671" y="-6691"/>
            <a:ext cx="1901325" cy="16041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blue and white logo&#10;&#10;AI-generated content may be incorrect.">
            <a:extLst>
              <a:ext uri="{FF2B5EF4-FFF2-40B4-BE49-F238E27FC236}">
                <a16:creationId xmlns:a16="http://schemas.microsoft.com/office/drawing/2014/main" id="{C13934A1-12FB-1E3C-58A9-CE85D626F4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795" y="491318"/>
            <a:ext cx="1575076" cy="60405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41D5B3-D438-9514-4B34-40F34DE63CF3}"/>
              </a:ext>
            </a:extLst>
          </p:cNvPr>
          <p:cNvSpPr txBox="1"/>
          <p:nvPr/>
        </p:nvSpPr>
        <p:spPr>
          <a:xfrm>
            <a:off x="106493" y="1545043"/>
            <a:ext cx="4024472" cy="46137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Recent Orders &amp; Active Orders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Recent Orders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show orders placed within the last 24 hours, orders still in progress, or any scheduled/upcoming orders</a:t>
            </a:r>
          </a:p>
          <a:p>
            <a:pPr lvl="2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View the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Status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the order</a:t>
            </a:r>
          </a:p>
          <a:p>
            <a:pPr lvl="2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Users have the option to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Filter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orders by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Service Type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Active Orders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show currently active orders along with the providers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ETA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relation to the order placed</a:t>
            </a:r>
          </a:p>
          <a:p>
            <a:pPr lvl="2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Switch between orders by using the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arrows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at the bottom of the view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Click inside of a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Recent Order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view more details</a:t>
            </a:r>
          </a:p>
          <a:p>
            <a:pPr lvl="2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Send ETA Link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allows you to enter any phone number and send the ETA tracking link to that person</a:t>
            </a: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2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Cancel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order here if needed</a:t>
            </a:r>
          </a:p>
          <a:p>
            <a:pPr lvl="3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Provide a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Reason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59FA101-5EB8-461B-B6F3-EC41CD024D81}"/>
              </a:ext>
            </a:extLst>
          </p:cNvPr>
          <p:cNvSpPr/>
          <p:nvPr/>
        </p:nvSpPr>
        <p:spPr>
          <a:xfrm>
            <a:off x="196133" y="1947126"/>
            <a:ext cx="170226" cy="17022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2E9AD79-01F8-3C1B-7A30-A7F416767030}"/>
              </a:ext>
            </a:extLst>
          </p:cNvPr>
          <p:cNvSpPr/>
          <p:nvPr/>
        </p:nvSpPr>
        <p:spPr>
          <a:xfrm>
            <a:off x="644351" y="2604549"/>
            <a:ext cx="170226" cy="17022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74F1785-FFA2-A07D-A999-2832D2CC8853}"/>
              </a:ext>
            </a:extLst>
          </p:cNvPr>
          <p:cNvSpPr/>
          <p:nvPr/>
        </p:nvSpPr>
        <p:spPr>
          <a:xfrm>
            <a:off x="200410" y="3319847"/>
            <a:ext cx="170226" cy="17022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F1E40C8-08B3-5CF1-0FCF-045BB5884375}"/>
              </a:ext>
            </a:extLst>
          </p:cNvPr>
          <p:cNvSpPr/>
          <p:nvPr/>
        </p:nvSpPr>
        <p:spPr>
          <a:xfrm>
            <a:off x="642007" y="2898397"/>
            <a:ext cx="170226" cy="17022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8404D2E-974F-05C5-9814-3DD8189650DD}"/>
              </a:ext>
            </a:extLst>
          </p:cNvPr>
          <p:cNvSpPr/>
          <p:nvPr/>
        </p:nvSpPr>
        <p:spPr>
          <a:xfrm>
            <a:off x="200410" y="4435693"/>
            <a:ext cx="170226" cy="170226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AF530E2-5AE1-9D09-6662-3ED9B2580A2D}"/>
              </a:ext>
            </a:extLst>
          </p:cNvPr>
          <p:cNvSpPr/>
          <p:nvPr/>
        </p:nvSpPr>
        <p:spPr>
          <a:xfrm>
            <a:off x="642007" y="3990337"/>
            <a:ext cx="170226" cy="17022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5697348-8451-7881-BD04-45E2FC8C3F9B}"/>
              </a:ext>
            </a:extLst>
          </p:cNvPr>
          <p:cNvSpPr/>
          <p:nvPr/>
        </p:nvSpPr>
        <p:spPr>
          <a:xfrm>
            <a:off x="642007" y="4906809"/>
            <a:ext cx="170226" cy="170226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47C560E-AC40-E25A-FA35-DF2012558A4C}"/>
              </a:ext>
            </a:extLst>
          </p:cNvPr>
          <p:cNvSpPr/>
          <p:nvPr/>
        </p:nvSpPr>
        <p:spPr>
          <a:xfrm>
            <a:off x="642007" y="5546352"/>
            <a:ext cx="170226" cy="170226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CEDF170-FADB-930E-E51E-1B6F33C48B14}"/>
              </a:ext>
            </a:extLst>
          </p:cNvPr>
          <p:cNvSpPr/>
          <p:nvPr/>
        </p:nvSpPr>
        <p:spPr>
          <a:xfrm>
            <a:off x="1080687" y="5811208"/>
            <a:ext cx="170226" cy="170226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9</a:t>
            </a:r>
          </a:p>
        </p:txBody>
      </p:sp>
      <p:pic>
        <p:nvPicPr>
          <p:cNvPr id="36" name="Picture 3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4DC062E-C112-D5C0-8283-025987C9EE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" t="2171" r="1086" b="4692"/>
          <a:stretch>
            <a:fillRect/>
          </a:stretch>
        </p:blipFill>
        <p:spPr>
          <a:xfrm>
            <a:off x="8254012" y="5516073"/>
            <a:ext cx="3799271" cy="10844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E92EFE63-EE30-BA10-D56C-D9F911786133}"/>
              </a:ext>
            </a:extLst>
          </p:cNvPr>
          <p:cNvSpPr/>
          <p:nvPr/>
        </p:nvSpPr>
        <p:spPr>
          <a:xfrm>
            <a:off x="7765304" y="2389206"/>
            <a:ext cx="170226" cy="17022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B41AD42-101A-173F-6084-BC811C465EED}"/>
              </a:ext>
            </a:extLst>
          </p:cNvPr>
          <p:cNvSpPr/>
          <p:nvPr/>
        </p:nvSpPr>
        <p:spPr>
          <a:xfrm>
            <a:off x="9633539" y="2777807"/>
            <a:ext cx="170226" cy="17022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B88198E-7E2C-6F58-3A69-9297CC3380D9}"/>
              </a:ext>
            </a:extLst>
          </p:cNvPr>
          <p:cNvSpPr/>
          <p:nvPr/>
        </p:nvSpPr>
        <p:spPr>
          <a:xfrm>
            <a:off x="10005122" y="2394680"/>
            <a:ext cx="170226" cy="17022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6C446FC-E64E-48B1-17EA-8A4822267D80}"/>
              </a:ext>
            </a:extLst>
          </p:cNvPr>
          <p:cNvSpPr/>
          <p:nvPr/>
        </p:nvSpPr>
        <p:spPr>
          <a:xfrm>
            <a:off x="8876965" y="2534881"/>
            <a:ext cx="170226" cy="17022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CAEA6F4-13AF-B27B-372A-2FAEB63EA318}"/>
              </a:ext>
            </a:extLst>
          </p:cNvPr>
          <p:cNvSpPr/>
          <p:nvPr/>
        </p:nvSpPr>
        <p:spPr>
          <a:xfrm>
            <a:off x="8544139" y="2886996"/>
            <a:ext cx="170226" cy="170226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402DB21-A775-31E6-0C16-A110C88277B0}"/>
              </a:ext>
            </a:extLst>
          </p:cNvPr>
          <p:cNvSpPr/>
          <p:nvPr/>
        </p:nvSpPr>
        <p:spPr>
          <a:xfrm>
            <a:off x="9983421" y="5110546"/>
            <a:ext cx="170226" cy="17022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C949B11-76EC-5869-5CE3-F3247B27648A}"/>
              </a:ext>
            </a:extLst>
          </p:cNvPr>
          <p:cNvSpPr/>
          <p:nvPr/>
        </p:nvSpPr>
        <p:spPr>
          <a:xfrm>
            <a:off x="7885421" y="4520806"/>
            <a:ext cx="170226" cy="170226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21DF01E-2354-6D78-BE02-DDB55DC6395D}"/>
              </a:ext>
            </a:extLst>
          </p:cNvPr>
          <p:cNvSpPr/>
          <p:nvPr/>
        </p:nvSpPr>
        <p:spPr>
          <a:xfrm>
            <a:off x="8791852" y="4713341"/>
            <a:ext cx="170226" cy="170226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E2B9E0D-D262-2502-AA84-A11122363F3C}"/>
              </a:ext>
            </a:extLst>
          </p:cNvPr>
          <p:cNvSpPr/>
          <p:nvPr/>
        </p:nvSpPr>
        <p:spPr>
          <a:xfrm>
            <a:off x="10090235" y="6297040"/>
            <a:ext cx="170226" cy="170226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0D4788A-B0EC-DC05-BF1A-715ED80549AA}"/>
              </a:ext>
            </a:extLst>
          </p:cNvPr>
          <p:cNvSpPr/>
          <p:nvPr/>
        </p:nvSpPr>
        <p:spPr>
          <a:xfrm>
            <a:off x="6341078" y="4265467"/>
            <a:ext cx="170226" cy="170226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3487AB02-9B24-9CA3-B686-5CCDD09A5F99}"/>
              </a:ext>
            </a:extLst>
          </p:cNvPr>
          <p:cNvSpPr/>
          <p:nvPr/>
        </p:nvSpPr>
        <p:spPr>
          <a:xfrm>
            <a:off x="11553141" y="5110546"/>
            <a:ext cx="170226" cy="17022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14256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74331B-DE84-FC39-005C-E9B23A66E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89CA6476-9343-84B5-3EFA-3B82EBF40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7530F7A-E0C2-9351-3DD1-D8258D7AE6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A0F9067-8E3B-7E53-48BB-7ED8FCC6B7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3E283B6-D4D4-DF9C-E79E-6D68112FCB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7E91A73-ADD5-ABC4-E84D-B55ADCFE3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CFFB745-F1F2-44CA-5DFC-65C38772D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346" y="277869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Service Calendar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53FDE1C-1DDB-8EB3-6D78-12B58A31402F}"/>
              </a:ext>
            </a:extLst>
          </p:cNvPr>
          <p:cNvSpPr/>
          <p:nvPr/>
        </p:nvSpPr>
        <p:spPr>
          <a:xfrm>
            <a:off x="10290671" y="0"/>
            <a:ext cx="1901325" cy="16041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blue and white logo&#10;&#10;AI-generated content may be incorrect.">
            <a:extLst>
              <a:ext uri="{FF2B5EF4-FFF2-40B4-BE49-F238E27FC236}">
                <a16:creationId xmlns:a16="http://schemas.microsoft.com/office/drawing/2014/main" id="{27924C10-7B58-AE56-E049-953D078BD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795" y="491318"/>
            <a:ext cx="1575076" cy="60405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BBC05A-3C8C-DC01-1C90-8871E39F3B00}"/>
              </a:ext>
            </a:extLst>
          </p:cNvPr>
          <p:cNvSpPr txBox="1"/>
          <p:nvPr/>
        </p:nvSpPr>
        <p:spPr>
          <a:xfrm>
            <a:off x="85695" y="1621300"/>
            <a:ext cx="4330697" cy="30695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Service Calendar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view all your upcoming/scheduled orders, navigate to the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Service Calendar,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 on your left side menu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Click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Today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navigate you back to the current day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Click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Back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Next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switch months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Click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Month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view the monthly calendar layout</a:t>
            </a:r>
          </a:p>
          <a:p>
            <a:pPr lvl="2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Click inside an order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to view more order details</a:t>
            </a: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Click Agenda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view the agenda layout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1">
              <a:lnSpc>
                <a:spcPct val="90000"/>
              </a:lnSpc>
              <a:spcAft>
                <a:spcPts val="600"/>
              </a:spcAft>
            </a:pP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DA89321-FFAE-9CE6-3CE2-049BAE407D4C}"/>
              </a:ext>
            </a:extLst>
          </p:cNvPr>
          <p:cNvSpPr/>
          <p:nvPr/>
        </p:nvSpPr>
        <p:spPr>
          <a:xfrm>
            <a:off x="158036" y="1968248"/>
            <a:ext cx="170226" cy="17022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895AABD-5B7B-E7AD-BF27-35EF1DB96191}"/>
              </a:ext>
            </a:extLst>
          </p:cNvPr>
          <p:cNvSpPr/>
          <p:nvPr/>
        </p:nvSpPr>
        <p:spPr>
          <a:xfrm>
            <a:off x="158036" y="2586710"/>
            <a:ext cx="170226" cy="17022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114CF2F-2904-DA1B-4E61-AD4C740F790E}"/>
              </a:ext>
            </a:extLst>
          </p:cNvPr>
          <p:cNvSpPr/>
          <p:nvPr/>
        </p:nvSpPr>
        <p:spPr>
          <a:xfrm>
            <a:off x="158036" y="3156086"/>
            <a:ext cx="170226" cy="17022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A6AF051-F747-E217-1EE2-5D1B256CB3A6}"/>
              </a:ext>
            </a:extLst>
          </p:cNvPr>
          <p:cNvSpPr/>
          <p:nvPr/>
        </p:nvSpPr>
        <p:spPr>
          <a:xfrm>
            <a:off x="158036" y="2872970"/>
            <a:ext cx="170226" cy="17022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EF6F7C2-3A4A-6F17-0A69-71F14554368A}"/>
              </a:ext>
            </a:extLst>
          </p:cNvPr>
          <p:cNvSpPr/>
          <p:nvPr/>
        </p:nvSpPr>
        <p:spPr>
          <a:xfrm>
            <a:off x="158036" y="3882864"/>
            <a:ext cx="170226" cy="170226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309EF8F-404D-A5DF-3088-CFAC6092773B}"/>
              </a:ext>
            </a:extLst>
          </p:cNvPr>
          <p:cNvSpPr/>
          <p:nvPr/>
        </p:nvSpPr>
        <p:spPr>
          <a:xfrm>
            <a:off x="628640" y="3428999"/>
            <a:ext cx="170226" cy="17022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2E60F4F-D831-A23E-8B21-B9C3804F7A13}"/>
              </a:ext>
            </a:extLst>
          </p:cNvPr>
          <p:cNvSpPr/>
          <p:nvPr/>
        </p:nvSpPr>
        <p:spPr>
          <a:xfrm>
            <a:off x="4765511" y="3063779"/>
            <a:ext cx="600075" cy="19655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CF1A24-1D19-982B-EEC2-9662EB188C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256" y="1693877"/>
            <a:ext cx="7105029" cy="34702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 descr="A close up of a notebook&#10;&#10;AI-generated content may be incorrect.">
            <a:extLst>
              <a:ext uri="{FF2B5EF4-FFF2-40B4-BE49-F238E27FC236}">
                <a16:creationId xmlns:a16="http://schemas.microsoft.com/office/drawing/2014/main" id="{DBA61229-17A2-4B2B-5FBD-669F03321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0"/>
          <a:stretch>
            <a:fillRect/>
          </a:stretch>
        </p:blipFill>
        <p:spPr>
          <a:xfrm>
            <a:off x="4372408" y="5253875"/>
            <a:ext cx="7652723" cy="15279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656B6801-925E-3838-5E13-A5F71BD653D3}"/>
              </a:ext>
            </a:extLst>
          </p:cNvPr>
          <p:cNvSpPr/>
          <p:nvPr/>
        </p:nvSpPr>
        <p:spPr>
          <a:xfrm>
            <a:off x="5407321" y="2308595"/>
            <a:ext cx="170226" cy="17022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6E22577-CB60-A502-AD66-DB82FBA1C35A}"/>
              </a:ext>
            </a:extLst>
          </p:cNvPr>
          <p:cNvSpPr/>
          <p:nvPr/>
        </p:nvSpPr>
        <p:spPr>
          <a:xfrm>
            <a:off x="5722298" y="2246979"/>
            <a:ext cx="170226" cy="17022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BAA3A94-12AA-A1D9-ECAF-66883B63B196}"/>
              </a:ext>
            </a:extLst>
          </p:cNvPr>
          <p:cNvSpPr/>
          <p:nvPr/>
        </p:nvSpPr>
        <p:spPr>
          <a:xfrm>
            <a:off x="11033471" y="2220449"/>
            <a:ext cx="170226" cy="17022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8E24735-17A5-51A4-7DF0-F674B949F29C}"/>
              </a:ext>
            </a:extLst>
          </p:cNvPr>
          <p:cNvSpPr/>
          <p:nvPr/>
        </p:nvSpPr>
        <p:spPr>
          <a:xfrm>
            <a:off x="6182055" y="2246979"/>
            <a:ext cx="170226" cy="17022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B47E3DE-21CD-B504-E838-32A2480F3A6C}"/>
              </a:ext>
            </a:extLst>
          </p:cNvPr>
          <p:cNvSpPr/>
          <p:nvPr/>
        </p:nvSpPr>
        <p:spPr>
          <a:xfrm>
            <a:off x="11433561" y="2246979"/>
            <a:ext cx="170226" cy="170226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39479FB-85CC-33B3-1C69-4D1BC5D2CB3F}"/>
              </a:ext>
            </a:extLst>
          </p:cNvPr>
          <p:cNvSpPr/>
          <p:nvPr/>
        </p:nvSpPr>
        <p:spPr>
          <a:xfrm>
            <a:off x="8618127" y="4095622"/>
            <a:ext cx="170226" cy="17022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8B3B0C8-1E75-A182-6B99-AADEE65FA321}"/>
              </a:ext>
            </a:extLst>
          </p:cNvPr>
          <p:cNvSpPr/>
          <p:nvPr/>
        </p:nvSpPr>
        <p:spPr>
          <a:xfrm>
            <a:off x="8846454" y="5316730"/>
            <a:ext cx="170226" cy="170226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023663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299F65-F91A-0F54-9B82-EB146ADF3D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507B43BF-669A-F110-7CA9-2E169DC9B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0E2E656-30F2-8364-61C8-DCC64BC3FB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456" y="1778001"/>
            <a:ext cx="7448415" cy="35995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4E143E5E-8C57-6A6B-00F4-1D6FDA279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9263BDA-58DF-D175-9BA9-AC6908883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43545DB-80CA-63F4-4FD4-26ED19B7C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AE9EC69-D697-E059-2442-491CC9A92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2889E75-EC20-BA9C-107C-8BC5D746E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346" y="277869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Log Book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828FFFF-2EAB-C39C-6ABF-423F0F235E4A}"/>
              </a:ext>
            </a:extLst>
          </p:cNvPr>
          <p:cNvSpPr/>
          <p:nvPr/>
        </p:nvSpPr>
        <p:spPr>
          <a:xfrm>
            <a:off x="10290671" y="0"/>
            <a:ext cx="1901325" cy="16041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blue and white logo&#10;&#10;AI-generated content may be incorrect.">
            <a:extLst>
              <a:ext uri="{FF2B5EF4-FFF2-40B4-BE49-F238E27FC236}">
                <a16:creationId xmlns:a16="http://schemas.microsoft.com/office/drawing/2014/main" id="{30754EDE-F393-DAA1-D37F-E57C802469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795" y="491318"/>
            <a:ext cx="1575076" cy="60405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1DC2C36-6CD6-B5F3-B517-40D5E15D4D8F}"/>
              </a:ext>
            </a:extLst>
          </p:cNvPr>
          <p:cNvSpPr txBox="1"/>
          <p:nvPr/>
        </p:nvSpPr>
        <p:spPr>
          <a:xfrm>
            <a:off x="85695" y="1651862"/>
            <a:ext cx="4330697" cy="53775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Log Book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view all your past placed orders and their pertaining information, navigate to the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Log Book,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 on your left side menu</a:t>
            </a:r>
          </a:p>
          <a:p>
            <a:pPr lvl="2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View order information -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Provider, MRN, Order Date,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etc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Select the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Date Filter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view past orders in a certain date range, then click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submit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Export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your past orders to a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CSV File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Filter Search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find specific orders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Notifications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view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system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notifications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alerts click on the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bell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icon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top right corner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From here you can view your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system notifications</a:t>
            </a:r>
          </a:p>
          <a:p>
            <a:pPr lvl="2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Critical Alerts</a:t>
            </a:r>
          </a:p>
          <a:p>
            <a:pPr lvl="2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Warnings</a:t>
            </a:r>
          </a:p>
          <a:p>
            <a:pPr lvl="2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Informational</a:t>
            </a:r>
          </a:p>
          <a:p>
            <a:pPr lvl="3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a notification has an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arrow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 the right, it can be clicked on and will navigate you to the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URL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attached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1">
              <a:lnSpc>
                <a:spcPct val="90000"/>
              </a:lnSpc>
              <a:spcAft>
                <a:spcPts val="600"/>
              </a:spcAft>
            </a:pPr>
            <a:endParaRPr lang="en-US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44FF3EC-A6E0-2259-59AC-889EBBC2005D}"/>
              </a:ext>
            </a:extLst>
          </p:cNvPr>
          <p:cNvSpPr/>
          <p:nvPr/>
        </p:nvSpPr>
        <p:spPr>
          <a:xfrm>
            <a:off x="157155" y="1948227"/>
            <a:ext cx="170226" cy="17022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54CAEFE-08A1-7196-E6DA-E459A731DDC2}"/>
              </a:ext>
            </a:extLst>
          </p:cNvPr>
          <p:cNvSpPr/>
          <p:nvPr/>
        </p:nvSpPr>
        <p:spPr>
          <a:xfrm>
            <a:off x="609970" y="2600301"/>
            <a:ext cx="170226" cy="17022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0C33449-44A8-12B0-FC54-B5A22D94869F}"/>
              </a:ext>
            </a:extLst>
          </p:cNvPr>
          <p:cNvSpPr/>
          <p:nvPr/>
        </p:nvSpPr>
        <p:spPr>
          <a:xfrm>
            <a:off x="157155" y="3529210"/>
            <a:ext cx="170226" cy="17022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6941DF9-6A5E-AC26-993A-70DCF298EBCB}"/>
              </a:ext>
            </a:extLst>
          </p:cNvPr>
          <p:cNvSpPr/>
          <p:nvPr/>
        </p:nvSpPr>
        <p:spPr>
          <a:xfrm>
            <a:off x="157155" y="3078791"/>
            <a:ext cx="170226" cy="17022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737F422-5BD1-B61F-5B83-4340A7FDADD8}"/>
              </a:ext>
            </a:extLst>
          </p:cNvPr>
          <p:cNvSpPr/>
          <p:nvPr/>
        </p:nvSpPr>
        <p:spPr>
          <a:xfrm>
            <a:off x="155202" y="4339852"/>
            <a:ext cx="170226" cy="170226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07679D0-03BC-D8BC-DC31-294F74877806}"/>
              </a:ext>
            </a:extLst>
          </p:cNvPr>
          <p:cNvSpPr/>
          <p:nvPr/>
        </p:nvSpPr>
        <p:spPr>
          <a:xfrm>
            <a:off x="169255" y="3809585"/>
            <a:ext cx="170226" cy="17022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A073A53-1C08-AE45-6A50-D9CD37CAE3A9}"/>
              </a:ext>
            </a:extLst>
          </p:cNvPr>
          <p:cNvSpPr/>
          <p:nvPr/>
        </p:nvSpPr>
        <p:spPr>
          <a:xfrm>
            <a:off x="155202" y="4796918"/>
            <a:ext cx="170226" cy="170226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04DD917-88CC-BFDA-878A-A147F1BA5E2E}"/>
              </a:ext>
            </a:extLst>
          </p:cNvPr>
          <p:cNvSpPr/>
          <p:nvPr/>
        </p:nvSpPr>
        <p:spPr>
          <a:xfrm>
            <a:off x="4765511" y="3063779"/>
            <a:ext cx="600075" cy="19655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178D390-B02F-D999-6D22-B0B8063A3628}"/>
              </a:ext>
            </a:extLst>
          </p:cNvPr>
          <p:cNvSpPr/>
          <p:nvPr/>
        </p:nvSpPr>
        <p:spPr>
          <a:xfrm>
            <a:off x="10290671" y="1819461"/>
            <a:ext cx="170226" cy="170226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6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124AF665-86F6-4484-1208-CD33117426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9" b="2689"/>
          <a:stretch/>
        </p:blipFill>
        <p:spPr>
          <a:xfrm>
            <a:off x="6997088" y="4473055"/>
            <a:ext cx="3578210" cy="26628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" name="Oval 33">
            <a:extLst>
              <a:ext uri="{FF2B5EF4-FFF2-40B4-BE49-F238E27FC236}">
                <a16:creationId xmlns:a16="http://schemas.microsoft.com/office/drawing/2014/main" id="{9F20931C-98E7-9751-3D0F-F3557E453454}"/>
              </a:ext>
            </a:extLst>
          </p:cNvPr>
          <p:cNvSpPr/>
          <p:nvPr/>
        </p:nvSpPr>
        <p:spPr>
          <a:xfrm>
            <a:off x="1090279" y="5872450"/>
            <a:ext cx="170226" cy="170226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413F58B-A134-339D-4C11-81E0D6DF8CED}"/>
              </a:ext>
            </a:extLst>
          </p:cNvPr>
          <p:cNvSpPr/>
          <p:nvPr/>
        </p:nvSpPr>
        <p:spPr>
          <a:xfrm>
            <a:off x="8378676" y="6308619"/>
            <a:ext cx="170226" cy="170226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2777770-C12D-2734-A680-18FB83C68DB9}"/>
              </a:ext>
            </a:extLst>
          </p:cNvPr>
          <p:cNvSpPr/>
          <p:nvPr/>
        </p:nvSpPr>
        <p:spPr>
          <a:xfrm>
            <a:off x="5241725" y="2622539"/>
            <a:ext cx="170226" cy="17022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7C9852D-3EC0-8E3A-E7F9-901E07DB2C17}"/>
              </a:ext>
            </a:extLst>
          </p:cNvPr>
          <p:cNvSpPr/>
          <p:nvPr/>
        </p:nvSpPr>
        <p:spPr>
          <a:xfrm>
            <a:off x="5630498" y="3411132"/>
            <a:ext cx="170226" cy="17022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6D42AC-A5E9-9AB4-D648-28F659E4A3B2}"/>
              </a:ext>
            </a:extLst>
          </p:cNvPr>
          <p:cNvSpPr/>
          <p:nvPr/>
        </p:nvSpPr>
        <p:spPr>
          <a:xfrm>
            <a:off x="8548902" y="2709072"/>
            <a:ext cx="170226" cy="17022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996A00C-3631-E0C0-2E20-96619ABFCAEC}"/>
              </a:ext>
            </a:extLst>
          </p:cNvPr>
          <p:cNvSpPr/>
          <p:nvPr/>
        </p:nvSpPr>
        <p:spPr>
          <a:xfrm>
            <a:off x="7302526" y="2715734"/>
            <a:ext cx="170226" cy="17022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9D2E7A3-CA6F-E8AA-7DE1-294E0467C035}"/>
              </a:ext>
            </a:extLst>
          </p:cNvPr>
          <p:cNvSpPr/>
          <p:nvPr/>
        </p:nvSpPr>
        <p:spPr>
          <a:xfrm>
            <a:off x="5528123" y="3033231"/>
            <a:ext cx="170226" cy="17022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9D056A4-8853-6691-B274-916890DFBBE9}"/>
              </a:ext>
            </a:extLst>
          </p:cNvPr>
          <p:cNvSpPr/>
          <p:nvPr/>
        </p:nvSpPr>
        <p:spPr>
          <a:xfrm>
            <a:off x="8115299" y="4967144"/>
            <a:ext cx="170226" cy="170226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7</a:t>
            </a:r>
          </a:p>
        </p:txBody>
      </p:sp>
      <p:pic>
        <p:nvPicPr>
          <p:cNvPr id="43" name="Picture 4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D6A9ED2-A1C2-4A3F-44A7-F19ED28E168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10" t="1794" r="18814" b="93559"/>
          <a:stretch>
            <a:fillRect/>
          </a:stretch>
        </p:blipFill>
        <p:spPr>
          <a:xfrm>
            <a:off x="10474200" y="1784693"/>
            <a:ext cx="201584" cy="19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164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D0FE78-9F8E-7022-FA81-A70B05BBD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7E5C8C61-DA83-A2B9-1A0E-0938267C1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2C736AB-7F0C-74F9-1869-450BB790B3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650" y="2553846"/>
            <a:ext cx="7798609" cy="38128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655522A6-942C-5717-2CE0-FDCB91066A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1DB0098-AD5D-8E34-DCE7-AD28E80E21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4A3C6A6-472F-38FB-7A5E-1679F7B5B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8464361-D026-A3DB-FCD7-610474774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F0FE8FD-3E4B-3524-EBC1-77E4D59BB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346" y="277869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Resources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96A24BB-B0B5-E747-6D8B-82673A9D478F}"/>
              </a:ext>
            </a:extLst>
          </p:cNvPr>
          <p:cNvSpPr/>
          <p:nvPr/>
        </p:nvSpPr>
        <p:spPr>
          <a:xfrm>
            <a:off x="10290671" y="0"/>
            <a:ext cx="1901325" cy="16041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blue and white logo&#10;&#10;AI-generated content may be incorrect.">
            <a:extLst>
              <a:ext uri="{FF2B5EF4-FFF2-40B4-BE49-F238E27FC236}">
                <a16:creationId xmlns:a16="http://schemas.microsoft.com/office/drawing/2014/main" id="{169C7A10-7400-320C-77ED-0102515226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795" y="491318"/>
            <a:ext cx="1575076" cy="604058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9C5F2FC4-9CA5-39B1-CF2F-C9D2095722B8}"/>
              </a:ext>
            </a:extLst>
          </p:cNvPr>
          <p:cNvSpPr/>
          <p:nvPr/>
        </p:nvSpPr>
        <p:spPr>
          <a:xfrm>
            <a:off x="4841772" y="4196455"/>
            <a:ext cx="170226" cy="17022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3610DCF-EED8-4564-D291-05F695CFBCB9}"/>
              </a:ext>
            </a:extLst>
          </p:cNvPr>
          <p:cNvSpPr/>
          <p:nvPr/>
        </p:nvSpPr>
        <p:spPr>
          <a:xfrm>
            <a:off x="6587356" y="5021597"/>
            <a:ext cx="170226" cy="17022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2253391-1027-1A95-8EB3-598E7BEF532C}"/>
              </a:ext>
            </a:extLst>
          </p:cNvPr>
          <p:cNvSpPr/>
          <p:nvPr/>
        </p:nvSpPr>
        <p:spPr>
          <a:xfrm>
            <a:off x="7983246" y="5021597"/>
            <a:ext cx="170226" cy="17022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379A854-853F-E1FD-0440-32E9FB6A513A}"/>
              </a:ext>
            </a:extLst>
          </p:cNvPr>
          <p:cNvSpPr txBox="1"/>
          <p:nvPr/>
        </p:nvSpPr>
        <p:spPr>
          <a:xfrm>
            <a:off x="92037" y="1648272"/>
            <a:ext cx="3931323" cy="53214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6. Resources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Select the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Resources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option on the left menu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Select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FAQ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option for frequently asked questions relating to the Client Portal utilization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Select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option to assist with troubleshooting any issues that are being experienced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Select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Release Notes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option to review all enhancement and updates to the Client Portal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Select the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Text bubble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located at the bottom right side of the client portal screen to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chat live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 our Support Team. </a:t>
            </a:r>
          </a:p>
          <a:p>
            <a:pPr lvl="2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not visible, please refresh 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Hours of Live chat are Monday-Friday, 9am-6pm EST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Agree to the terms of the chat by selecting the “I agree” blue circle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Select the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Blue X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close and exit the live chat room</a:t>
            </a:r>
          </a:p>
        </p:txBody>
      </p:sp>
      <p:pic>
        <p:nvPicPr>
          <p:cNvPr id="37" name="Picture 36" descr="A screenshot of a chat&#10;&#10;AI-generated content may be incorrect.">
            <a:extLst>
              <a:ext uri="{FF2B5EF4-FFF2-40B4-BE49-F238E27FC236}">
                <a16:creationId xmlns:a16="http://schemas.microsoft.com/office/drawing/2014/main" id="{E386327F-9D9A-E518-830B-A471E5458B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1" r="3651"/>
          <a:stretch>
            <a:fillRect/>
          </a:stretch>
        </p:blipFill>
        <p:spPr>
          <a:xfrm>
            <a:off x="9987420" y="1569593"/>
            <a:ext cx="2041451" cy="3921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7" name="Oval 46">
            <a:extLst>
              <a:ext uri="{FF2B5EF4-FFF2-40B4-BE49-F238E27FC236}">
                <a16:creationId xmlns:a16="http://schemas.microsoft.com/office/drawing/2014/main" id="{911E7A35-48AB-C9B3-3140-94BB1E7C3326}"/>
              </a:ext>
            </a:extLst>
          </p:cNvPr>
          <p:cNvSpPr/>
          <p:nvPr/>
        </p:nvSpPr>
        <p:spPr>
          <a:xfrm>
            <a:off x="11335152" y="6089518"/>
            <a:ext cx="170226" cy="17022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E23A598F-C488-94A4-9035-6087933555EC}"/>
              </a:ext>
            </a:extLst>
          </p:cNvPr>
          <p:cNvSpPr/>
          <p:nvPr/>
        </p:nvSpPr>
        <p:spPr>
          <a:xfrm>
            <a:off x="9402364" y="5021597"/>
            <a:ext cx="170226" cy="17022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33B53D5-BEE1-A33F-1B72-B867C1E48A45}"/>
              </a:ext>
            </a:extLst>
          </p:cNvPr>
          <p:cNvSpPr/>
          <p:nvPr/>
        </p:nvSpPr>
        <p:spPr>
          <a:xfrm>
            <a:off x="129630" y="1946991"/>
            <a:ext cx="170226" cy="17022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1BA4772-2155-2E36-8B31-5E42311A5761}"/>
              </a:ext>
            </a:extLst>
          </p:cNvPr>
          <p:cNvSpPr/>
          <p:nvPr/>
        </p:nvSpPr>
        <p:spPr>
          <a:xfrm>
            <a:off x="126485" y="2241324"/>
            <a:ext cx="170226" cy="17022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70F1C380-18B3-52EA-1A86-D35A6BF86317}"/>
              </a:ext>
            </a:extLst>
          </p:cNvPr>
          <p:cNvSpPr/>
          <p:nvPr/>
        </p:nvSpPr>
        <p:spPr>
          <a:xfrm>
            <a:off x="126486" y="2874964"/>
            <a:ext cx="170226" cy="17022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2C23EB3E-5630-27C2-D00E-12647EC3F560}"/>
              </a:ext>
            </a:extLst>
          </p:cNvPr>
          <p:cNvSpPr/>
          <p:nvPr/>
        </p:nvSpPr>
        <p:spPr>
          <a:xfrm>
            <a:off x="126485" y="3531926"/>
            <a:ext cx="170226" cy="17022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FD359D92-B959-76B6-0CBA-F153915C279D}"/>
              </a:ext>
            </a:extLst>
          </p:cNvPr>
          <p:cNvSpPr/>
          <p:nvPr/>
        </p:nvSpPr>
        <p:spPr>
          <a:xfrm>
            <a:off x="126485" y="4446894"/>
            <a:ext cx="170226" cy="17022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B3B14E65-A4CC-E674-E3EC-28A0B72D3C06}"/>
              </a:ext>
            </a:extLst>
          </p:cNvPr>
          <p:cNvSpPr/>
          <p:nvPr/>
        </p:nvSpPr>
        <p:spPr>
          <a:xfrm>
            <a:off x="126486" y="6281569"/>
            <a:ext cx="170226" cy="170226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211DB6E9-6ECA-FD8F-CE85-26A5026C7041}"/>
              </a:ext>
            </a:extLst>
          </p:cNvPr>
          <p:cNvSpPr/>
          <p:nvPr/>
        </p:nvSpPr>
        <p:spPr>
          <a:xfrm>
            <a:off x="11505378" y="5203294"/>
            <a:ext cx="170226" cy="170226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696904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36D7C2-036B-FC70-CB72-4D4FAAC8C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7688E533-FC9B-FF1C-1D53-1B2C6B6D2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40A2B4BB-E739-E7C2-F272-475D74B4D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485" y="2116208"/>
            <a:ext cx="8081289" cy="39508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626244BC-CC89-D55A-4D69-41492A5F23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D6A0D2E-0BE5-DDD2-79FB-F152193E5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91564D0-7BFD-DFC8-C40D-4D5542A56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6C35E55-E3BB-7319-4A1D-BFD33196C7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921F6CD-09CD-5916-19B0-AE3623B00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346" y="277869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Create Ticket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6257BC-1110-6494-F505-9870DEC00E61}"/>
              </a:ext>
            </a:extLst>
          </p:cNvPr>
          <p:cNvSpPr/>
          <p:nvPr/>
        </p:nvSpPr>
        <p:spPr>
          <a:xfrm>
            <a:off x="10290671" y="-6691"/>
            <a:ext cx="1901325" cy="16041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blue and white logo&#10;&#10;AI-generated content may be incorrect.">
            <a:extLst>
              <a:ext uri="{FF2B5EF4-FFF2-40B4-BE49-F238E27FC236}">
                <a16:creationId xmlns:a16="http://schemas.microsoft.com/office/drawing/2014/main" id="{BE3610CC-F855-BB7B-5C79-20410596A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795" y="491318"/>
            <a:ext cx="1575076" cy="604058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E918AA19-9404-94F0-0C89-1775819FC124}"/>
              </a:ext>
            </a:extLst>
          </p:cNvPr>
          <p:cNvSpPr/>
          <p:nvPr/>
        </p:nvSpPr>
        <p:spPr>
          <a:xfrm>
            <a:off x="4797651" y="4006521"/>
            <a:ext cx="170226" cy="17022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E40D776-804F-089D-E73C-C1F3C5789E63}"/>
              </a:ext>
            </a:extLst>
          </p:cNvPr>
          <p:cNvSpPr/>
          <p:nvPr/>
        </p:nvSpPr>
        <p:spPr>
          <a:xfrm>
            <a:off x="8351534" y="2982222"/>
            <a:ext cx="170226" cy="17022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3331551-E7F2-3C7C-A2F7-2DF73D4C8850}"/>
              </a:ext>
            </a:extLst>
          </p:cNvPr>
          <p:cNvSpPr/>
          <p:nvPr/>
        </p:nvSpPr>
        <p:spPr>
          <a:xfrm>
            <a:off x="8030186" y="5594052"/>
            <a:ext cx="170226" cy="17022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6379C4A7-BC52-7735-0973-BA9261E1A8D8}"/>
              </a:ext>
            </a:extLst>
          </p:cNvPr>
          <p:cNvSpPr/>
          <p:nvPr/>
        </p:nvSpPr>
        <p:spPr>
          <a:xfrm>
            <a:off x="7542067" y="5896834"/>
            <a:ext cx="170226" cy="17022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11F3527-A8B7-961C-C7F8-0973899C6B65}"/>
              </a:ext>
            </a:extLst>
          </p:cNvPr>
          <p:cNvSpPr txBox="1"/>
          <p:nvPr/>
        </p:nvSpPr>
        <p:spPr>
          <a:xfrm>
            <a:off x="90387" y="1642259"/>
            <a:ext cx="3708723" cy="3928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7. Create Ticket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Select </a:t>
            </a:r>
            <a:r>
              <a:rPr lang="en-US" sz="1400" b="1" dirty="0"/>
              <a:t>Create Ticket </a:t>
            </a:r>
            <a:r>
              <a:rPr lang="en-US" sz="1400" dirty="0"/>
              <a:t>to open a Support Ticket with the Roshal Support Team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Fill in First/Last Name, your email address and phone number where you may be reached.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Name the ticket for your reference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Provide a brief description of the issue/reason the ticket is being created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/>
              <a:t>Upload</a:t>
            </a:r>
            <a:r>
              <a:rPr lang="en-US" sz="1400" dirty="0"/>
              <a:t> any file to provide more information relating to the ticket – Only if applicable.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Select the </a:t>
            </a:r>
            <a:r>
              <a:rPr lang="en-US" sz="1400" b="1" dirty="0"/>
              <a:t>Submit</a:t>
            </a:r>
            <a:r>
              <a:rPr lang="en-US" sz="1400" dirty="0"/>
              <a:t> option to send your ticket to the Support team.  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An email confirmation will be sent to the email address provided as well as updates to the ticket.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15C10C2-5005-2E17-3D00-115D9163864C}"/>
              </a:ext>
            </a:extLst>
          </p:cNvPr>
          <p:cNvSpPr/>
          <p:nvPr/>
        </p:nvSpPr>
        <p:spPr>
          <a:xfrm>
            <a:off x="126034" y="2448798"/>
            <a:ext cx="170226" cy="17022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09C7524-4210-D431-E9A9-13A2A6044073}"/>
              </a:ext>
            </a:extLst>
          </p:cNvPr>
          <p:cNvSpPr/>
          <p:nvPr/>
        </p:nvSpPr>
        <p:spPr>
          <a:xfrm>
            <a:off x="126531" y="3786160"/>
            <a:ext cx="170226" cy="17022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8525AA2-885B-FA80-7F11-D2782212F94B}"/>
              </a:ext>
            </a:extLst>
          </p:cNvPr>
          <p:cNvSpPr/>
          <p:nvPr/>
        </p:nvSpPr>
        <p:spPr>
          <a:xfrm>
            <a:off x="126034" y="1948799"/>
            <a:ext cx="170226" cy="17022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43F481C-4368-9C8B-F456-519F2A0C3B51}"/>
              </a:ext>
            </a:extLst>
          </p:cNvPr>
          <p:cNvSpPr/>
          <p:nvPr/>
        </p:nvSpPr>
        <p:spPr>
          <a:xfrm>
            <a:off x="126034" y="4454631"/>
            <a:ext cx="170226" cy="17022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310443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350A29-B802-A078-F8BD-B1B196558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2F65251C-ED42-15D6-0E85-17088BEDB6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6DF822B-0C67-2649-46AD-7F05A91E0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118" y="2049383"/>
            <a:ext cx="8480477" cy="41236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B995C1B1-86A5-7C2B-CBA7-26E3E723E1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DBF1E63-6CAE-7146-ECEC-498B110E0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8F01224-DA8F-C50A-B7D0-F7234E1A7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E2A7504-2CE7-CDF8-EB71-3AB0E1356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E853613-4077-4498-DDCD-58F908C9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346" y="277869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Release Notes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6501B17-F50A-CAFB-EF4F-41EEF46A0753}"/>
              </a:ext>
            </a:extLst>
          </p:cNvPr>
          <p:cNvSpPr/>
          <p:nvPr/>
        </p:nvSpPr>
        <p:spPr>
          <a:xfrm>
            <a:off x="10290671" y="-6691"/>
            <a:ext cx="1901325" cy="16041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blue and white logo&#10;&#10;AI-generated content may be incorrect.">
            <a:extLst>
              <a:ext uri="{FF2B5EF4-FFF2-40B4-BE49-F238E27FC236}">
                <a16:creationId xmlns:a16="http://schemas.microsoft.com/office/drawing/2014/main" id="{D66C27BC-3240-B034-0B3F-33C8564260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795" y="491318"/>
            <a:ext cx="1575076" cy="60405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1C10BE3-077C-9F9F-44DA-4182308CF965}"/>
              </a:ext>
            </a:extLst>
          </p:cNvPr>
          <p:cNvSpPr txBox="1"/>
          <p:nvPr/>
        </p:nvSpPr>
        <p:spPr>
          <a:xfrm>
            <a:off x="90388" y="1651403"/>
            <a:ext cx="2876460" cy="1487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8. Release Notes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Select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Release Notes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option to review all enhancement and updates to the Client Portal</a:t>
            </a:r>
            <a:endParaRPr lang="en-US" sz="1400" dirty="0"/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9BD74C3-91FA-0056-255B-5FA9BFACFCE0}"/>
              </a:ext>
            </a:extLst>
          </p:cNvPr>
          <p:cNvSpPr/>
          <p:nvPr/>
        </p:nvSpPr>
        <p:spPr>
          <a:xfrm>
            <a:off x="4192295" y="4216313"/>
            <a:ext cx="170226" cy="17022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89A0065-A564-06B2-BABC-1928091E106D}"/>
              </a:ext>
            </a:extLst>
          </p:cNvPr>
          <p:cNvSpPr/>
          <p:nvPr/>
        </p:nvSpPr>
        <p:spPr>
          <a:xfrm>
            <a:off x="126034" y="1957943"/>
            <a:ext cx="170226" cy="17022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139446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1007</TotalTime>
  <Words>789</Words>
  <Application>Microsoft Macintosh PowerPoint</Application>
  <PresentationFormat>Widescreen</PresentationFormat>
  <Paragraphs>170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Office Theme</vt:lpstr>
      <vt:lpstr>Client Portal Walkthrough</vt:lpstr>
      <vt:lpstr>Sign In</vt:lpstr>
      <vt:lpstr>Order Home</vt:lpstr>
      <vt:lpstr>Recent Orders &amp; Active Orders</vt:lpstr>
      <vt:lpstr>Service Calendar</vt:lpstr>
      <vt:lpstr>Log Book</vt:lpstr>
      <vt:lpstr>Resources</vt:lpstr>
      <vt:lpstr>Create Ticket</vt:lpstr>
      <vt:lpstr>Release Notes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Justin Rudolph</dc:creator>
  <cp:lastModifiedBy>Justin Rudolph</cp:lastModifiedBy>
  <cp:revision>6</cp:revision>
  <dcterms:created xsi:type="dcterms:W3CDTF">2025-01-27T17:53:44Z</dcterms:created>
  <dcterms:modified xsi:type="dcterms:W3CDTF">2026-06-12T17:24:20Z</dcterms:modified>
</cp:coreProperties>
</file>